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슬라</a:t>
            </a:r>
            <a:r>
              <a:rPr b="0" lang="ko-KR" sz="4400" spc="-1" strike="noStrike">
                <a:latin typeface="Noto Sans CJK KR"/>
              </a:rPr>
              <a:t>이드</a:t>
            </a:r>
            <a:r>
              <a:rPr b="0" lang="ko-KR" sz="4400" spc="-1" strike="noStrike">
                <a:latin typeface="Noto Sans CJK KR"/>
              </a:rPr>
              <a:t>를 </a:t>
            </a:r>
            <a:r>
              <a:rPr b="0" lang="ko-KR" sz="4400" spc="-1" strike="noStrike">
                <a:latin typeface="Noto Sans CJK KR"/>
              </a:rPr>
              <a:t>이동</a:t>
            </a:r>
            <a:r>
              <a:rPr b="0" lang="ko-KR" sz="4400" spc="-1" strike="noStrike">
                <a:latin typeface="Noto Sans CJK KR"/>
              </a:rPr>
              <a:t>하려</a:t>
            </a:r>
            <a:r>
              <a:rPr b="0" lang="ko-KR" sz="4400" spc="-1" strike="noStrike">
                <a:latin typeface="Noto Sans CJK KR"/>
              </a:rPr>
              <a:t>면 </a:t>
            </a:r>
            <a:r>
              <a:rPr b="0" lang="ko-KR" sz="4400" spc="-1" strike="noStrike">
                <a:latin typeface="Noto Sans CJK KR"/>
              </a:rPr>
              <a:t>클릭</a:t>
            </a:r>
            <a:r>
              <a:rPr b="0" lang="ko-KR" sz="4400" spc="-1" strike="noStrike">
                <a:latin typeface="Noto Sans CJK KR"/>
              </a:rPr>
              <a:t>하십</a:t>
            </a:r>
            <a:r>
              <a:rPr b="0" lang="ko-KR" sz="4400" spc="-1" strike="noStrike">
                <a:latin typeface="Noto Sans CJK KR"/>
              </a:rPr>
              <a:t>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ko-KR" sz="2000" spc="-1" strike="noStrike">
                <a:latin typeface="Noto Sans CJK KR"/>
              </a:rPr>
              <a:t>메모 </a:t>
            </a:r>
            <a:r>
              <a:rPr b="0" lang="ko-KR" sz="2000" spc="-1" strike="noStrike">
                <a:latin typeface="Noto Sans CJK KR"/>
              </a:rPr>
              <a:t>서식을 </a:t>
            </a:r>
            <a:r>
              <a:rPr b="0" lang="ko-KR" sz="2000" spc="-1" strike="noStrike">
                <a:latin typeface="Noto Sans CJK KR"/>
              </a:rPr>
              <a:t>편집하려</a:t>
            </a:r>
            <a:r>
              <a:rPr b="0" lang="ko-KR" sz="2000" spc="-1" strike="noStrike">
                <a:latin typeface="Noto Sans CJK KR"/>
              </a:rPr>
              <a:t>면 </a:t>
            </a:r>
            <a:r>
              <a:rPr b="0" lang="ko-KR" sz="2000" spc="-1" strike="noStrike">
                <a:latin typeface="Noto Sans CJK KR"/>
              </a:rPr>
              <a:t>클릭하십</a:t>
            </a:r>
            <a:r>
              <a:rPr b="0" lang="ko-KR" sz="2000" spc="-1" strike="noStrike">
                <a:latin typeface="Noto Sans CJK KR"/>
              </a:rPr>
              <a:t>시오</a:t>
            </a:r>
            <a:r>
              <a:rPr b="0" lang="en-US" sz="2000" spc="-1" strike="noStrike">
                <a:latin typeface="Noto Sans CJK KR"/>
              </a:rPr>
              <a:t>.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Noto Serif CJK KR"/>
              </a:rPr>
              <a:t>&lt;머리글&gt;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fld id="{66C1AE89-243D-471D-995E-8E983FDCECEF}" type="slidenum">
              <a:rPr b="0" lang="en-US" sz="1400" spc="-1" strike="noStrike">
                <a:latin typeface="Noto Serif CJK KR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0480" cy="308196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C95471A-2EE4-47F5-AF81-9F9BD717C4C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1560" cy="308304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8256B5D-7C32-4D59-9B59-619BE651D99C}" type="slidenum">
              <a:rPr b="0" lang="en-US" sz="1200" spc="-1" strike="noStrike">
                <a:latin typeface="Noto Serif CJK KR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1560" cy="308304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02DE33-9338-4E1B-888A-346FCEF2380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1560" cy="308304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HY헤드라인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F18F77-6C7F-4263-B9BD-EFE24464410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Y헤드라인M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1560" cy="308304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B1EC36-CAC3-493D-84EF-62F5D3BC66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1560" cy="308304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5C6428-4B14-4613-94D4-611CB84D8B7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1560" cy="308304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71A034A-E7AD-4606-AE25-216AB38CFB7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1560" cy="308304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F7CA1C-F340-4EB3-B6A3-CC2A8084487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1560" cy="308304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6D53320-7721-48AA-81FE-2FF43DC73AE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1560" cy="308304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F27A99-0F83-4843-8F5A-4D5AC9882A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1560" cy="308304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Noto Sans CJK KR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62C146-D431-4011-9F60-110E4777E9D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9DC8AA-2DA2-4B93-A4B7-2D169ED00F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CE9E94-8357-4421-AE0A-26CBD1D460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7331CB-B12A-4749-90B4-51BBF5AF611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7A1709-3202-472B-B695-5F55A57E2A8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427C24-8011-464A-B64A-18CD6A89FA0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7F8293-F72F-4F46-BAB1-E3BB4D0190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8C28D6-0B4F-42FF-8BC3-91351F1E11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2D5AC9-5BE4-4CBE-8991-70D07D7F5A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D1996A-2BFE-4527-B4B6-CFEAAF697A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F682A9-CA9E-4595-9A7E-904378EF21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F7CA53-DEFF-4CBA-8D39-627DA12D3B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D3E56C-2579-40BB-A870-33C8D20AA9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FD4E9A-71C7-4185-BB61-6C948B52A0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DC9352-37CC-47A5-B0B7-3D424361E4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9543E4-B0A5-4086-B1BE-0FDDF5950A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6C3118-BA8E-4F33-8E66-D19F6F0058A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4C1073-73E0-4B04-8B8F-110BC148961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791D1F-339D-446D-9E88-86F8AE3D0E5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E69E34-AFB7-4CCF-B340-9F15FAF4C9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13919D-2A79-424F-B178-72FBF8AE81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F85E6A-F733-4C9F-AB12-5DD6486401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F45D40-773B-4779-B02B-536CD2CF20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17E5E5-5744-47B1-A106-4A37071330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EA7AD1-DD6D-4B99-BEE7-C525F1B332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/>
          <p:cNvSpPr/>
          <p:nvPr/>
        </p:nvSpPr>
        <p:spPr>
          <a:xfrm flipV="1" rot="10800000">
            <a:off x="3219120" y="6572160"/>
            <a:ext cx="5734440" cy="8928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Rectangle 10"/>
          <p:cNvSpPr/>
          <p:nvPr/>
        </p:nvSpPr>
        <p:spPr>
          <a:xfrm flipV="1" rot="10800000">
            <a:off x="213840" y="260280"/>
            <a:ext cx="6445800" cy="73440"/>
          </a:xfrm>
          <a:prstGeom prst="rect">
            <a:avLst/>
          </a:prstGeom>
          <a:solidFill>
            <a:srgbClr val="325992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Rectangle 11"/>
          <p:cNvSpPr/>
          <p:nvPr/>
        </p:nvSpPr>
        <p:spPr>
          <a:xfrm flipV="1">
            <a:off x="196920" y="848520"/>
            <a:ext cx="8806320" cy="6084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Rectangle 12"/>
          <p:cNvSpPr/>
          <p:nvPr/>
        </p:nvSpPr>
        <p:spPr>
          <a:xfrm>
            <a:off x="6516360" y="431640"/>
            <a:ext cx="2509200" cy="206640"/>
          </a:xfrm>
          <a:prstGeom prst="rect">
            <a:avLst/>
          </a:prstGeom>
          <a:solidFill>
            <a:srgbClr val="8caf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4" name="Text Box 13"/>
          <p:cNvSpPr/>
          <p:nvPr/>
        </p:nvSpPr>
        <p:spPr>
          <a:xfrm>
            <a:off x="6300360" y="154080"/>
            <a:ext cx="2660040" cy="273600"/>
          </a:xfrm>
          <a:prstGeom prst="rect">
            <a:avLst/>
          </a:prstGeom>
          <a:solidFill>
            <a:srgbClr val="3259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" name="Text Box 14"/>
          <p:cNvSpPr/>
          <p:nvPr/>
        </p:nvSpPr>
        <p:spPr>
          <a:xfrm>
            <a:off x="500040" y="6446880"/>
            <a:ext cx="276444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9"/>
              </a:spcBef>
              <a:buNone/>
            </a:pPr>
            <a:r>
              <a:rPr b="1" lang="ko-KR" sz="1300" spc="-1" strike="noStrike">
                <a:solidFill>
                  <a:srgbClr val="e7e6e6"/>
                </a:solidFill>
                <a:latin typeface="Tahoma"/>
                <a:ea typeface="Tahoma"/>
              </a:rPr>
              <a:t>조이름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ftr" idx="1"/>
          </p:nvPr>
        </p:nvSpPr>
        <p:spPr>
          <a:xfrm>
            <a:off x="3029040" y="6356520"/>
            <a:ext cx="30819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2"/>
          </p:nvPr>
        </p:nvSpPr>
        <p:spPr>
          <a:xfrm>
            <a:off x="6458040" y="6356520"/>
            <a:ext cx="2053080" cy="360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1" lang="en-US" sz="1400" spc="-1" strike="noStrike">
                <a:solidFill>
                  <a:srgbClr val="808080"/>
                </a:solidFill>
                <a:latin typeface="Tahoma"/>
                <a:ea typeface="맑은 고딕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175D1AC-901C-41F8-A443-15EE07FFACBE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맑은 고딕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3"/>
          </p:nvPr>
        </p:nvSpPr>
        <p:spPr>
          <a:xfrm>
            <a:off x="628560" y="6356520"/>
            <a:ext cx="20530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제</a:t>
            </a:r>
            <a:r>
              <a:rPr b="0" lang="ko-KR" sz="4400" spc="-1" strike="noStrike">
                <a:latin typeface="Noto Sans CJK KR"/>
              </a:rPr>
              <a:t>목</a:t>
            </a:r>
            <a:r>
              <a:rPr b="0" lang="en-US" sz="4400" spc="-1" strike="noStrike">
                <a:latin typeface="Noto Sans CJK KR"/>
              </a:rPr>
              <a:t> </a:t>
            </a:r>
            <a:r>
              <a:rPr b="0" lang="ko-KR" sz="4400" spc="-1" strike="noStrike">
                <a:latin typeface="Noto Sans CJK KR"/>
              </a:rPr>
              <a:t>텍</a:t>
            </a:r>
            <a:r>
              <a:rPr b="0" lang="ko-KR" sz="4400" spc="-1" strike="noStrike">
                <a:latin typeface="Noto Sans CJK KR"/>
              </a:rPr>
              <a:t>스</a:t>
            </a:r>
            <a:r>
              <a:rPr b="0" lang="ko-KR" sz="4400" spc="-1" strike="noStrike">
                <a:latin typeface="Noto Sans CJK KR"/>
              </a:rPr>
              <a:t>트</a:t>
            </a:r>
            <a:r>
              <a:rPr b="0" lang="ko-KR" sz="4400" spc="-1" strike="noStrike">
                <a:latin typeface="Noto Sans CJK KR"/>
              </a:rPr>
              <a:t>의</a:t>
            </a:r>
            <a:r>
              <a:rPr b="0" lang="en-US" sz="4400" spc="-1" strike="noStrike">
                <a:latin typeface="Noto Sans CJK KR"/>
              </a:rPr>
              <a:t> </a:t>
            </a:r>
            <a:r>
              <a:rPr b="0" lang="ko-KR" sz="4400" spc="-1" strike="noStrike">
                <a:latin typeface="Noto Sans CJK KR"/>
              </a:rPr>
              <a:t>서</a:t>
            </a:r>
            <a:r>
              <a:rPr b="0" lang="ko-KR" sz="4400" spc="-1" strike="noStrike">
                <a:latin typeface="Noto Sans CJK KR"/>
              </a:rPr>
              <a:t>식</a:t>
            </a:r>
            <a:r>
              <a:rPr b="0" lang="ko-KR" sz="4400" spc="-1" strike="noStrike">
                <a:latin typeface="Noto Sans CJK KR"/>
              </a:rPr>
              <a:t>을</a:t>
            </a:r>
            <a:r>
              <a:rPr b="0" lang="en-US" sz="4400" spc="-1" strike="noStrike">
                <a:latin typeface="Noto Sans CJK KR"/>
              </a:rPr>
              <a:t> </a:t>
            </a:r>
            <a:r>
              <a:rPr b="0" lang="ko-KR" sz="4400" spc="-1" strike="noStrike">
                <a:latin typeface="Noto Sans CJK KR"/>
              </a:rPr>
              <a:t>편</a:t>
            </a:r>
            <a:r>
              <a:rPr b="0" lang="ko-KR" sz="4400" spc="-1" strike="noStrike">
                <a:latin typeface="Noto Sans CJK KR"/>
              </a:rPr>
              <a:t>집</a:t>
            </a:r>
            <a:r>
              <a:rPr b="0" lang="ko-KR" sz="4400" spc="-1" strike="noStrike">
                <a:latin typeface="Noto Sans CJK KR"/>
              </a:rPr>
              <a:t>하</a:t>
            </a:r>
            <a:r>
              <a:rPr b="0" lang="ko-KR" sz="4400" spc="-1" strike="noStrike">
                <a:latin typeface="Noto Sans CJK KR"/>
              </a:rPr>
              <a:t>려</a:t>
            </a:r>
            <a:r>
              <a:rPr b="0" lang="ko-KR" sz="4400" spc="-1" strike="noStrike">
                <a:latin typeface="Noto Sans CJK KR"/>
              </a:rPr>
              <a:t>면</a:t>
            </a:r>
            <a:r>
              <a:rPr b="0" lang="en-US" sz="4400" spc="-1" strike="noStrike">
                <a:latin typeface="Noto Sans CJK KR"/>
              </a:rPr>
              <a:t> </a:t>
            </a:r>
            <a:r>
              <a:rPr b="0" lang="ko-KR" sz="4400" spc="-1" strike="noStrike">
                <a:latin typeface="Noto Sans CJK KR"/>
              </a:rPr>
              <a:t>클</a:t>
            </a:r>
            <a:r>
              <a:rPr b="0" lang="ko-KR" sz="4400" spc="-1" strike="noStrike">
                <a:latin typeface="Noto Sans CJK KR"/>
              </a:rPr>
              <a:t>릭</a:t>
            </a:r>
            <a:r>
              <a:rPr b="0" lang="ko-KR" sz="4400" spc="-1" strike="noStrike">
                <a:latin typeface="Noto Sans CJK KR"/>
              </a:rPr>
              <a:t>하</a:t>
            </a:r>
            <a:r>
              <a:rPr b="0" lang="ko-KR" sz="4400" spc="-1" strike="noStrike">
                <a:latin typeface="Noto Sans CJK KR"/>
              </a:rPr>
              <a:t>십</a:t>
            </a:r>
            <a:r>
              <a:rPr b="0" lang="ko-KR" sz="4400" spc="-1" strike="noStrike">
                <a:latin typeface="Noto Sans CJK KR"/>
              </a:rPr>
              <a:t>시</a:t>
            </a:r>
            <a:r>
              <a:rPr b="0" lang="ko-KR" sz="4400" spc="-1" strike="noStrike">
                <a:latin typeface="Noto Sans CJK KR"/>
              </a:rPr>
              <a:t>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/>
          <p:cNvSpPr/>
          <p:nvPr/>
        </p:nvSpPr>
        <p:spPr>
          <a:xfrm flipV="1" rot="10800000">
            <a:off x="3218040" y="6571800"/>
            <a:ext cx="5735520" cy="9036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" name="Rectangle 10"/>
          <p:cNvSpPr/>
          <p:nvPr/>
        </p:nvSpPr>
        <p:spPr>
          <a:xfrm flipV="1" rot="10800000">
            <a:off x="212760" y="259920"/>
            <a:ext cx="6446880" cy="74520"/>
          </a:xfrm>
          <a:prstGeom prst="rect">
            <a:avLst/>
          </a:prstGeom>
          <a:solidFill>
            <a:srgbClr val="325992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" name="Rectangle 11"/>
          <p:cNvSpPr/>
          <p:nvPr/>
        </p:nvSpPr>
        <p:spPr>
          <a:xfrm flipV="1">
            <a:off x="196920" y="851040"/>
            <a:ext cx="8807400" cy="6192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Rectangle 12"/>
          <p:cNvSpPr/>
          <p:nvPr/>
        </p:nvSpPr>
        <p:spPr>
          <a:xfrm>
            <a:off x="6516360" y="431640"/>
            <a:ext cx="2510280" cy="207720"/>
          </a:xfrm>
          <a:prstGeom prst="rect">
            <a:avLst/>
          </a:prstGeom>
          <a:solidFill>
            <a:srgbClr val="8caf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Text Box 13"/>
          <p:cNvSpPr/>
          <p:nvPr/>
        </p:nvSpPr>
        <p:spPr>
          <a:xfrm>
            <a:off x="6300360" y="154440"/>
            <a:ext cx="2661120" cy="274680"/>
          </a:xfrm>
          <a:prstGeom prst="rect">
            <a:avLst/>
          </a:prstGeom>
          <a:solidFill>
            <a:srgbClr val="3259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Safety </a:t>
            </a: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방범 로봇</a:t>
            </a:r>
            <a:endParaRPr b="0" lang="en-US" sz="1000" spc="-1" strike="noStrike">
              <a:latin typeface="Noto Sans CJK KR"/>
            </a:endParaRPr>
          </a:p>
        </p:txBody>
      </p:sp>
      <p:sp>
        <p:nvSpPr>
          <p:cNvPr id="52" name="Text Box 14"/>
          <p:cNvSpPr/>
          <p:nvPr/>
        </p:nvSpPr>
        <p:spPr>
          <a:xfrm>
            <a:off x="500040" y="6446880"/>
            <a:ext cx="2765520" cy="21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9"/>
              </a:spcBef>
              <a:buNone/>
            </a:pPr>
            <a:r>
              <a:rPr b="1" lang="ko-KR" sz="1300" spc="-1" strike="noStrike">
                <a:solidFill>
                  <a:srgbClr val="e7e6e6"/>
                </a:solidFill>
                <a:latin typeface="Tahoma"/>
                <a:ea typeface="Tahoma"/>
              </a:rPr>
              <a:t>도와조</a:t>
            </a:r>
            <a:endParaRPr b="0" lang="en-US" sz="1300" spc="-1" strike="noStrike">
              <a:latin typeface="Noto Sans CJK KR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ftr" idx="4"/>
          </p:nvPr>
        </p:nvSpPr>
        <p:spPr>
          <a:xfrm>
            <a:off x="3029040" y="6356520"/>
            <a:ext cx="308304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5"/>
          </p:nvPr>
        </p:nvSpPr>
        <p:spPr>
          <a:xfrm>
            <a:off x="6458040" y="6356520"/>
            <a:ext cx="2054160" cy="361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1" lang="en-US" sz="1400" spc="-1" strike="noStrike">
                <a:solidFill>
                  <a:srgbClr val="808080"/>
                </a:solidFill>
                <a:latin typeface="Tahoma"/>
                <a:ea typeface="맑은 고딕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8C27AF05-8BE9-4CFA-BB7A-8C01FDA3EC0C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맑은 고딕"/>
              </a:rPr>
              <a:t>&lt;숫자&gt;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6"/>
          </p:nvPr>
        </p:nvSpPr>
        <p:spPr>
          <a:xfrm>
            <a:off x="643320" y="6300000"/>
            <a:ext cx="20541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제목 </a:t>
            </a:r>
            <a:r>
              <a:rPr b="0" lang="ko-KR" sz="4400" spc="-1" strike="noStrike">
                <a:latin typeface="Noto Sans CJK KR"/>
              </a:rPr>
              <a:t>텍스</a:t>
            </a:r>
            <a:r>
              <a:rPr b="0" lang="ko-KR" sz="4400" spc="-1" strike="noStrike">
                <a:latin typeface="Noto Sans CJK KR"/>
              </a:rPr>
              <a:t>트의 </a:t>
            </a:r>
            <a:r>
              <a:rPr b="0" lang="ko-KR" sz="4400" spc="-1" strike="noStrike">
                <a:latin typeface="Noto Sans CJK KR"/>
              </a:rPr>
              <a:t>서식</a:t>
            </a:r>
            <a:r>
              <a:rPr b="0" lang="ko-KR" sz="4400" spc="-1" strike="noStrike">
                <a:latin typeface="Noto Sans CJK KR"/>
              </a:rPr>
              <a:t>을 </a:t>
            </a:r>
            <a:r>
              <a:rPr b="0" lang="ko-KR" sz="4400" spc="-1" strike="noStrike">
                <a:latin typeface="Noto Sans CJK KR"/>
              </a:rPr>
              <a:t>편집</a:t>
            </a:r>
            <a:r>
              <a:rPr b="0" lang="ko-KR" sz="4400" spc="-1" strike="noStrike">
                <a:latin typeface="Noto Sans CJK KR"/>
              </a:rPr>
              <a:t>하려</a:t>
            </a:r>
            <a:r>
              <a:rPr b="0" lang="ko-KR" sz="4400" spc="-1" strike="noStrike">
                <a:latin typeface="Noto Sans CJK KR"/>
              </a:rPr>
              <a:t>면 </a:t>
            </a:r>
            <a:r>
              <a:rPr b="0" lang="ko-KR" sz="4400" spc="-1" strike="noStrike">
                <a:latin typeface="Noto Sans CJK KR"/>
              </a:rPr>
              <a:t>클릭</a:t>
            </a:r>
            <a:r>
              <a:rPr b="0" lang="ko-KR" sz="4400" spc="-1" strike="noStrike">
                <a:latin typeface="Noto Sans CJK KR"/>
              </a:rPr>
              <a:t>하십</a:t>
            </a:r>
            <a:r>
              <a:rPr b="0" lang="ko-KR" sz="4400" spc="-1" strike="noStrike">
                <a:latin typeface="Noto Sans CJK KR"/>
              </a:rPr>
              <a:t>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1"/>
          <p:cNvSpPr/>
          <p:nvPr/>
        </p:nvSpPr>
        <p:spPr>
          <a:xfrm>
            <a:off x="1080000" y="1719360"/>
            <a:ext cx="7194960" cy="66960"/>
          </a:xfrm>
          <a:prstGeom prst="rect">
            <a:avLst/>
          </a:prstGeom>
          <a:solidFill>
            <a:srgbClr val="325992"/>
          </a:solidFill>
          <a:ln w="9525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Rectangle 5"/>
          <p:cNvSpPr/>
          <p:nvPr/>
        </p:nvSpPr>
        <p:spPr>
          <a:xfrm>
            <a:off x="1080000" y="3087720"/>
            <a:ext cx="7196760" cy="66960"/>
          </a:xfrm>
          <a:prstGeom prst="rect">
            <a:avLst/>
          </a:prstGeom>
          <a:solidFill>
            <a:srgbClr val="325992"/>
          </a:solidFill>
          <a:ln w="9525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" name="Text Box 4"/>
          <p:cNvSpPr/>
          <p:nvPr/>
        </p:nvSpPr>
        <p:spPr>
          <a:xfrm>
            <a:off x="1368000" y="2160000"/>
            <a:ext cx="6639480" cy="4597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35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Safety </a:t>
            </a:r>
            <a:r>
              <a:rPr b="1" lang="ko-KR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방범 로봇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03" name="Rectangle 6"/>
          <p:cNvSpPr/>
          <p:nvPr/>
        </p:nvSpPr>
        <p:spPr>
          <a:xfrm>
            <a:off x="1187640" y="3717000"/>
            <a:ext cx="6836400" cy="17240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3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유재욱  김민환  오현창  이수빈  이재경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300000"/>
              </a:lnSpc>
              <a:buNone/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50000"/>
              </a:lnSpc>
              <a:buNone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도와조</a:t>
            </a:r>
            <a:endParaRPr b="0" lang="en-US" sz="16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8"/>
          <p:cNvSpPr/>
          <p:nvPr/>
        </p:nvSpPr>
        <p:spPr>
          <a:xfrm>
            <a:off x="451440" y="1080000"/>
            <a:ext cx="8237520" cy="46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미아 및 범인 수색을 위한 얼굴 인식과 의상 탐지 모델 구현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향후 개선점 및 개발 사항</a:t>
            </a:r>
            <a:endParaRPr b="0" lang="en-US" sz="15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1. </a:t>
            </a:r>
            <a:r>
              <a:rPr b="1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얼굴 인식</a:t>
            </a:r>
            <a:endParaRPr b="0" lang="en-US" sz="15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개선점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20 ~ 30%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사이의 지속적인 낮은 정확도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확실한 대상 확립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추가 개발 사항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한 사람씩 대조하는 현재 시스템에서 동시에 여러 사람을 인식하는 시스템으로 확           장 예정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2. </a:t>
            </a:r>
            <a:r>
              <a:rPr b="1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의상 탐지</a:t>
            </a:r>
            <a:endParaRPr b="0" lang="en-US" sz="15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개선점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낮은 정확도 개선과 데이터셋 추가 및 모델 학습 추가 필요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추가 개발 사항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상의와 하의에 중점이 맞춰져있는 현재 시스템에서 신발이나 가방 등 인상착의               추가 예정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3. </a:t>
            </a:r>
            <a:r>
              <a:rPr b="1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영상 크롭</a:t>
            </a:r>
            <a:r>
              <a:rPr b="1" lang="en-US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/</a:t>
            </a:r>
            <a:r>
              <a:rPr b="1" lang="ko-KR" sz="1500" spc="-1" strike="noStrike">
                <a:solidFill>
                  <a:srgbClr val="000000"/>
                </a:solidFill>
                <a:latin typeface="Tahoma"/>
                <a:ea typeface="맑은 고딕"/>
              </a:rPr>
              <a:t>확대 및 화질 개선</a:t>
            </a:r>
            <a:endParaRPr b="0" lang="en-US" sz="15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개선점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Super Resolution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모델의 고용량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추가 개발 사항 </a:t>
            </a:r>
            <a:r>
              <a:rPr b="0" lang="en-US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학습 성능 향상 및 용량 관리에 알맞은 화질 개선 모델 선정 </a:t>
            </a:r>
            <a:endParaRPr b="0" lang="en-US" sz="1400" spc="-1" strike="noStrike">
              <a:latin typeface="Noto Sans CJK KR"/>
            </a:endParaRPr>
          </a:p>
          <a:p>
            <a:pPr>
              <a:lnSpc>
                <a:spcPct val="150000"/>
              </a:lnSpc>
              <a:buNone/>
            </a:pPr>
            <a:endParaRPr b="0" lang="en-US" sz="1400" spc="-1" strike="noStrike">
              <a:latin typeface="Noto Sans CJK KR"/>
            </a:endParaRPr>
          </a:p>
        </p:txBody>
      </p:sp>
      <p:sp>
        <p:nvSpPr>
          <p:cNvPr id="176" name="Rectangle 9"/>
          <p:cNvSpPr/>
          <p:nvPr/>
        </p:nvSpPr>
        <p:spPr>
          <a:xfrm>
            <a:off x="323640" y="355680"/>
            <a:ext cx="82548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Conclusion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77" name="슬라이드 번호 개체 틀 1"/>
          <p:cNvSpPr/>
          <p:nvPr/>
        </p:nvSpPr>
        <p:spPr>
          <a:xfrm>
            <a:off x="8342280" y="6297480"/>
            <a:ext cx="5889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CF2F4CC3-189D-4645-A933-7F2DB5FD968C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22"/>
          <p:cNvSpPr/>
          <p:nvPr/>
        </p:nvSpPr>
        <p:spPr>
          <a:xfrm>
            <a:off x="205560" y="4320000"/>
            <a:ext cx="8813520" cy="1698120"/>
          </a:xfrm>
          <a:prstGeom prst="rect">
            <a:avLst/>
          </a:prstGeom>
          <a:noFill/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5040" rIns="95040" tIns="50040" bIns="5004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유재욱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Clothes Detection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구현 및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PPT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제작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김민환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시나리오 구성 및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Face Recognition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구현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오현창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Face Recognition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구현 및 발표 준비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이수빈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화질 개선 구현 및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PPT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제작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이재경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시나리오 구성 및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Clothes Detection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구현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79" name="Rectangle 9"/>
          <p:cNvSpPr/>
          <p:nvPr/>
        </p:nvSpPr>
        <p:spPr>
          <a:xfrm>
            <a:off x="323640" y="355680"/>
            <a:ext cx="82548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일정 </a:t>
            </a: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&amp; </a:t>
            </a:r>
            <a:r>
              <a:rPr b="1" lang="ko-KR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역할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80" name="슬라이드 번호 개체 틀 1"/>
          <p:cNvSpPr/>
          <p:nvPr/>
        </p:nvSpPr>
        <p:spPr>
          <a:xfrm>
            <a:off x="8342280" y="6297480"/>
            <a:ext cx="5889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5FE761A6-6F2D-4CFC-8D94-54ED9DDFE934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81" name="Text Box 147"/>
          <p:cNvSpPr/>
          <p:nvPr/>
        </p:nvSpPr>
        <p:spPr>
          <a:xfrm>
            <a:off x="355680" y="1216080"/>
            <a:ext cx="35967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프로젝트 일정</a:t>
            </a:r>
            <a:endParaRPr b="0" lang="en-US" sz="2000" spc="-1" strike="noStrike">
              <a:latin typeface="Noto Sans CJK KR"/>
            </a:endParaRPr>
          </a:p>
        </p:txBody>
      </p:sp>
      <p:graphicFrame>
        <p:nvGraphicFramePr>
          <p:cNvPr id="182" name=""/>
          <p:cNvGraphicFramePr/>
          <p:nvPr/>
        </p:nvGraphicFramePr>
        <p:xfrm>
          <a:off x="353160" y="1866960"/>
          <a:ext cx="7781760" cy="2058480"/>
        </p:xfrm>
        <a:graphic>
          <a:graphicData uri="http://schemas.openxmlformats.org/drawingml/2006/table">
            <a:tbl>
              <a:tblPr/>
              <a:tblGrid>
                <a:gridCol w="1408680"/>
                <a:gridCol w="1095480"/>
                <a:gridCol w="1101240"/>
                <a:gridCol w="1095480"/>
                <a:gridCol w="1047600"/>
                <a:gridCol w="1047600"/>
                <a:gridCol w="986040"/>
              </a:tblGrid>
              <a:tr h="4312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3/2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3/3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3/4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3/5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3/6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3/7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</a:tr>
              <a:tr h="4204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600" spc="-1" strike="noStrike">
                          <a:latin typeface="Noto Sans CJK KR"/>
                        </a:rPr>
                        <a:t>주제 선정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 gridSpan="3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</a:tr>
              <a:tr h="3690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600" spc="-1" strike="noStrike">
                          <a:latin typeface="Noto Sans CJK KR"/>
                        </a:rPr>
                        <a:t>시나리오 구성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3992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600" spc="-1" strike="noStrike">
                          <a:latin typeface="Noto Sans CJK KR"/>
                        </a:rPr>
                        <a:t>구현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</a:tr>
              <a:tr h="4388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latin typeface="Noto Sans CJK KR"/>
                        </a:rPr>
                        <a:t>PPT </a:t>
                      </a:r>
                      <a:r>
                        <a:rPr b="0" lang="ko-KR" sz="1600" spc="-1" strike="noStrike">
                          <a:latin typeface="Noto Sans CJK KR"/>
                        </a:rPr>
                        <a:t>제작</a:t>
                      </a:r>
                      <a:endParaRPr b="0" lang="en-US" sz="1600" spc="-1" strike="noStrike">
                        <a:latin typeface="Noto Sans CJK KR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 gridSpan="2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Box 147"/>
          <p:cNvSpPr/>
          <p:nvPr/>
        </p:nvSpPr>
        <p:spPr>
          <a:xfrm>
            <a:off x="660240" y="1346040"/>
            <a:ext cx="340812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Safety </a:t>
            </a: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방범 로봇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05" name="Rectangle 9"/>
          <p:cNvSpPr/>
          <p:nvPr/>
        </p:nvSpPr>
        <p:spPr>
          <a:xfrm>
            <a:off x="323640" y="355680"/>
            <a:ext cx="82548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Background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06" name="슬라이드 번호 개체 틀 1"/>
          <p:cNvSpPr/>
          <p:nvPr/>
        </p:nvSpPr>
        <p:spPr>
          <a:xfrm>
            <a:off x="8342280" y="6297480"/>
            <a:ext cx="5889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10C93325-F1C5-468D-B051-C4FCA36A1F93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07" name="TextBox 2"/>
          <p:cNvSpPr/>
          <p:nvPr/>
        </p:nvSpPr>
        <p:spPr>
          <a:xfrm>
            <a:off x="3165840" y="2272680"/>
            <a:ext cx="60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그림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rcRect l="0" t="0" r="28865" b="0"/>
          <a:stretch/>
        </p:blipFill>
        <p:spPr>
          <a:xfrm>
            <a:off x="720000" y="2160000"/>
            <a:ext cx="3058920" cy="2855880"/>
          </a:xfrm>
          <a:prstGeom prst="rect">
            <a:avLst/>
          </a:prstGeom>
          <a:ln w="72000"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rcRect l="66566" t="0" r="0" b="66066"/>
          <a:stretch/>
        </p:blipFill>
        <p:spPr>
          <a:xfrm>
            <a:off x="6660000" y="2520000"/>
            <a:ext cx="1945080" cy="2154240"/>
          </a:xfrm>
          <a:prstGeom prst="rect">
            <a:avLst/>
          </a:prstGeom>
          <a:ln w="72000"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4588920" y="2520000"/>
            <a:ext cx="1890000" cy="2158920"/>
          </a:xfrm>
          <a:prstGeom prst="rect">
            <a:avLst/>
          </a:prstGeom>
          <a:ln w="72000">
            <a:noFill/>
          </a:ln>
        </p:spPr>
      </p:pic>
      <p:sp>
        <p:nvSpPr>
          <p:cNvPr id="111" name="TextBox 3"/>
          <p:cNvSpPr/>
          <p:nvPr/>
        </p:nvSpPr>
        <p:spPr>
          <a:xfrm>
            <a:off x="291600" y="5644440"/>
            <a:ext cx="88135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다양한 컴퓨터비전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ai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 활용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+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 학습의 성능 향상을 위한 영상 화질 개선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+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임베디드 개발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원거리 촬영 영상에서의 객체 인식을 고민하던 중 방범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실종자 탐색의 주제를 선정하게 됨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b="0" lang="en-US" sz="1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22"/>
          <p:cNvSpPr/>
          <p:nvPr/>
        </p:nvSpPr>
        <p:spPr>
          <a:xfrm>
            <a:off x="291600" y="5644440"/>
            <a:ext cx="88135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기존의 방범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순찰 로봇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여러 객체 중 사람을 인식하고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영상을 기록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전송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특정 사람을 판별하는 기능이 추가된 범인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실종자 탐색 로봇이 필요하다고 생각됨  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13" name="Rectangle 9"/>
          <p:cNvSpPr/>
          <p:nvPr/>
        </p:nvSpPr>
        <p:spPr>
          <a:xfrm>
            <a:off x="323640" y="355680"/>
            <a:ext cx="82548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Motivation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14" name="슬라이드 번호 개체 틀 1"/>
          <p:cNvSpPr/>
          <p:nvPr/>
        </p:nvSpPr>
        <p:spPr>
          <a:xfrm>
            <a:off x="8342280" y="6297480"/>
            <a:ext cx="5889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22942B38-59AC-4733-9E0C-81D9FE1417D8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15" name="Text Box 147"/>
          <p:cNvSpPr/>
          <p:nvPr/>
        </p:nvSpPr>
        <p:spPr>
          <a:xfrm>
            <a:off x="5006160" y="1332000"/>
            <a:ext cx="35967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공장 방범</a:t>
            </a: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/</a:t>
            </a: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순찰 로봇 ‘스팟’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16" name="Text Box 147"/>
          <p:cNvSpPr/>
          <p:nvPr/>
        </p:nvSpPr>
        <p:spPr>
          <a:xfrm>
            <a:off x="360000" y="1346040"/>
            <a:ext cx="356112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방범 로봇 ‘골리’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360000" y="2052360"/>
            <a:ext cx="3598920" cy="3346560"/>
          </a:xfrm>
          <a:prstGeom prst="rect">
            <a:avLst/>
          </a:prstGeom>
          <a:ln w="7200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5040000" y="1980000"/>
            <a:ext cx="3598920" cy="3418920"/>
          </a:xfrm>
          <a:prstGeom prst="rect">
            <a:avLst/>
          </a:prstGeom>
          <a:ln w="72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22"/>
          <p:cNvSpPr/>
          <p:nvPr/>
        </p:nvSpPr>
        <p:spPr>
          <a:xfrm>
            <a:off x="291600" y="5644440"/>
            <a:ext cx="88135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안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실종자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안전 안내 문자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및 미아의 탐색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안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범죄 현장에서의 범죄 유력자 및 후보 탐색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20" name="Rectangle 9"/>
          <p:cNvSpPr/>
          <p:nvPr/>
        </p:nvSpPr>
        <p:spPr>
          <a:xfrm>
            <a:off x="323640" y="355680"/>
            <a:ext cx="82548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Approach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21" name="슬라이드 번호 개체 틀 1"/>
          <p:cNvSpPr/>
          <p:nvPr/>
        </p:nvSpPr>
        <p:spPr>
          <a:xfrm>
            <a:off x="8342280" y="6297480"/>
            <a:ext cx="5889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61032309-C08F-482F-93FF-0D32BE4D452A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22" name="Text Box 147"/>
          <p:cNvSpPr/>
          <p:nvPr/>
        </p:nvSpPr>
        <p:spPr>
          <a:xfrm>
            <a:off x="355680" y="1346040"/>
            <a:ext cx="35967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프로젝트 개요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rcRect l="18898" t="16925" r="20621" b="18830"/>
          <a:stretch/>
        </p:blipFill>
        <p:spPr>
          <a:xfrm flipH="1">
            <a:off x="6409080" y="2376000"/>
            <a:ext cx="2032200" cy="2158920"/>
          </a:xfrm>
          <a:prstGeom prst="rect">
            <a:avLst/>
          </a:prstGeom>
          <a:ln w="7200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rcRect l="32183" t="23322" r="28365" b="59979"/>
          <a:stretch/>
        </p:blipFill>
        <p:spPr>
          <a:xfrm>
            <a:off x="454320" y="2160000"/>
            <a:ext cx="1505520" cy="1077480"/>
          </a:xfrm>
          <a:prstGeom prst="rect">
            <a:avLst/>
          </a:prstGeom>
          <a:ln w="7200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rcRect l="75829" t="2754" r="8689" b="83036"/>
          <a:stretch/>
        </p:blipFill>
        <p:spPr>
          <a:xfrm rot="35400">
            <a:off x="514800" y="3387240"/>
            <a:ext cx="1456920" cy="1133280"/>
          </a:xfrm>
          <a:prstGeom prst="rect">
            <a:avLst/>
          </a:prstGeom>
          <a:ln w="72000">
            <a:noFill/>
          </a:ln>
        </p:spPr>
      </p:pic>
      <p:sp>
        <p:nvSpPr>
          <p:cNvPr id="126" name=""/>
          <p:cNvSpPr/>
          <p:nvPr/>
        </p:nvSpPr>
        <p:spPr>
          <a:xfrm>
            <a:off x="2160000" y="2700000"/>
            <a:ext cx="1618920" cy="1081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특정 인물의 얼굴 및 인상착의 학습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27" name=""/>
          <p:cNvSpPr/>
          <p:nvPr/>
        </p:nvSpPr>
        <p:spPr>
          <a:xfrm>
            <a:off x="3780000" y="2700000"/>
            <a:ext cx="2518920" cy="12589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객체 탐지의 정확도 향상을 위한 영상 확대 및 화질 개선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옵션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28" name=""/>
          <p:cNvSpPr/>
          <p:nvPr/>
        </p:nvSpPr>
        <p:spPr>
          <a:xfrm>
            <a:off x="2268000" y="4752000"/>
            <a:ext cx="5760000" cy="360"/>
          </a:xfrm>
          <a:prstGeom prst="line">
            <a:avLst/>
          </a:prstGeom>
          <a:ln w="72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"/>
          <p:cNvSpPr/>
          <p:nvPr/>
        </p:nvSpPr>
        <p:spPr>
          <a:xfrm>
            <a:off x="6444000" y="1872000"/>
            <a:ext cx="1798920" cy="4201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자율 주행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3"/>
          <p:cNvSpPr/>
          <p:nvPr/>
        </p:nvSpPr>
        <p:spPr>
          <a:xfrm>
            <a:off x="323640" y="355680"/>
            <a:ext cx="82548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Approach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31" name="슬라이드 번호 개체 틀 4"/>
          <p:cNvSpPr/>
          <p:nvPr/>
        </p:nvSpPr>
        <p:spPr>
          <a:xfrm>
            <a:off x="8342280" y="6297480"/>
            <a:ext cx="5889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09EFFDFC-BED1-45EC-88C7-BF5EF7A22459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32" name="Text Box 3"/>
          <p:cNvSpPr/>
          <p:nvPr/>
        </p:nvSpPr>
        <p:spPr>
          <a:xfrm>
            <a:off x="355680" y="1346040"/>
            <a:ext cx="35967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프로젝트 시나리오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rcRect l="18898" t="16925" r="20621" b="18830"/>
          <a:stretch/>
        </p:blipFill>
        <p:spPr>
          <a:xfrm flipH="1">
            <a:off x="430560" y="3060000"/>
            <a:ext cx="1693440" cy="1798920"/>
          </a:xfrm>
          <a:prstGeom prst="rect">
            <a:avLst/>
          </a:prstGeom>
          <a:ln w="72000"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rcRect l="55216" t="0" r="27306" b="65045"/>
          <a:stretch/>
        </p:blipFill>
        <p:spPr>
          <a:xfrm>
            <a:off x="2628000" y="2988000"/>
            <a:ext cx="1798920" cy="1798920"/>
          </a:xfrm>
          <a:prstGeom prst="rect">
            <a:avLst/>
          </a:prstGeom>
          <a:ln w="72000">
            <a:noFill/>
          </a:ln>
        </p:spPr>
      </p:pic>
      <p:sp>
        <p:nvSpPr>
          <p:cNvPr id="135" name=""/>
          <p:cNvSpPr/>
          <p:nvPr/>
        </p:nvSpPr>
        <p:spPr>
          <a:xfrm>
            <a:off x="144000" y="2160000"/>
            <a:ext cx="2122920" cy="4201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1.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터틀봇 주행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36" name=""/>
          <p:cNvSpPr/>
          <p:nvPr/>
        </p:nvSpPr>
        <p:spPr>
          <a:xfrm flipV="1">
            <a:off x="1728000" y="3348000"/>
            <a:ext cx="1620000" cy="540000"/>
          </a:xfrm>
          <a:prstGeom prst="line">
            <a:avLst/>
          </a:prstGeom>
          <a:ln w="72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 flipV="1">
            <a:off x="1728000" y="3780000"/>
            <a:ext cx="1260000" cy="180000"/>
          </a:xfrm>
          <a:prstGeom prst="line">
            <a:avLst/>
          </a:prstGeom>
          <a:ln w="72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"/>
          <p:cNvSpPr/>
          <p:nvPr/>
        </p:nvSpPr>
        <p:spPr>
          <a:xfrm>
            <a:off x="3312000" y="3204000"/>
            <a:ext cx="538920" cy="538920"/>
          </a:xfrm>
          <a:prstGeom prst="rect">
            <a:avLst/>
          </a:prstGeom>
          <a:noFill/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"/>
          <p:cNvSpPr/>
          <p:nvPr/>
        </p:nvSpPr>
        <p:spPr>
          <a:xfrm>
            <a:off x="2880000" y="3564000"/>
            <a:ext cx="538920" cy="538920"/>
          </a:xfrm>
          <a:prstGeom prst="rect">
            <a:avLst/>
          </a:prstGeom>
          <a:noFill/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"/>
          <p:cNvSpPr/>
          <p:nvPr/>
        </p:nvSpPr>
        <p:spPr>
          <a:xfrm>
            <a:off x="2052000" y="2160000"/>
            <a:ext cx="2158920" cy="7509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2.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주행 중 사람 발견 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-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사람 탐지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3"/>
          <a:srcRect l="0" t="0" r="67143" b="25197"/>
          <a:stretch/>
        </p:blipFill>
        <p:spPr>
          <a:xfrm>
            <a:off x="4608000" y="3132000"/>
            <a:ext cx="856440" cy="1589760"/>
          </a:xfrm>
          <a:prstGeom prst="rect">
            <a:avLst/>
          </a:prstGeom>
          <a:ln w="72000">
            <a:noFill/>
          </a:ln>
        </p:spPr>
      </p:pic>
      <p:sp>
        <p:nvSpPr>
          <p:cNvPr id="142" name=""/>
          <p:cNvSpPr/>
          <p:nvPr/>
        </p:nvSpPr>
        <p:spPr>
          <a:xfrm>
            <a:off x="4636440" y="3607200"/>
            <a:ext cx="943560" cy="360"/>
          </a:xfrm>
          <a:prstGeom prst="line">
            <a:avLst/>
          </a:prstGeom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>
            <a:off x="4636440" y="4015800"/>
            <a:ext cx="943560" cy="360"/>
          </a:xfrm>
          <a:prstGeom prst="line">
            <a:avLst/>
          </a:prstGeom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4032000" y="2160000"/>
            <a:ext cx="2518920" cy="8989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3.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사람의 얼굴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상의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하의 분리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인식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45" name=""/>
          <p:cNvSpPr/>
          <p:nvPr/>
        </p:nvSpPr>
        <p:spPr>
          <a:xfrm>
            <a:off x="4608000" y="3118320"/>
            <a:ext cx="942480" cy="1560600"/>
          </a:xfrm>
          <a:prstGeom prst="rect">
            <a:avLst/>
          </a:prstGeom>
          <a:noFill/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"/>
          <p:cNvSpPr/>
          <p:nvPr/>
        </p:nvSpPr>
        <p:spPr>
          <a:xfrm>
            <a:off x="6300000" y="2160000"/>
            <a:ext cx="1978920" cy="7509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4.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입력된 정보와 비교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47" name=""/>
          <p:cNvSpPr/>
          <p:nvPr/>
        </p:nvSpPr>
        <p:spPr>
          <a:xfrm>
            <a:off x="6444000" y="3024000"/>
            <a:ext cx="1942920" cy="1412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4-1.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하나라도 틀린 경우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: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다시 사람들을 확인하러 다님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48" name=""/>
          <p:cNvSpPr/>
          <p:nvPr/>
        </p:nvSpPr>
        <p:spPr>
          <a:xfrm>
            <a:off x="6408000" y="4584960"/>
            <a:ext cx="2338920" cy="14983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4-2.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다 맞은 경우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: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사람을 찾는 것을 멈추고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위치 정보를 서버에 보냄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.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49" name=""/>
          <p:cNvSpPr/>
          <p:nvPr/>
        </p:nvSpPr>
        <p:spPr>
          <a:xfrm flipV="1">
            <a:off x="5760000" y="3636000"/>
            <a:ext cx="720000" cy="180000"/>
          </a:xfrm>
          <a:prstGeom prst="line">
            <a:avLst/>
          </a:prstGeom>
          <a:ln w="72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"/>
          <p:cNvSpPr/>
          <p:nvPr/>
        </p:nvSpPr>
        <p:spPr>
          <a:xfrm>
            <a:off x="5760000" y="3780000"/>
            <a:ext cx="720000" cy="900000"/>
          </a:xfrm>
          <a:prstGeom prst="line">
            <a:avLst/>
          </a:prstGeom>
          <a:ln w="72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9"/>
          <p:cNvSpPr/>
          <p:nvPr/>
        </p:nvSpPr>
        <p:spPr>
          <a:xfrm>
            <a:off x="323640" y="355680"/>
            <a:ext cx="82548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Project keyword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52" name="슬라이드 번호 개체 틀 1"/>
          <p:cNvSpPr/>
          <p:nvPr/>
        </p:nvSpPr>
        <p:spPr>
          <a:xfrm>
            <a:off x="8342280" y="6297480"/>
            <a:ext cx="5889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49E02F03-82A8-4F06-B2DC-890850A32047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53" name="Text Box 147"/>
          <p:cNvSpPr/>
          <p:nvPr/>
        </p:nvSpPr>
        <p:spPr>
          <a:xfrm>
            <a:off x="361800" y="1216080"/>
            <a:ext cx="35967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Face Recognition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720000" y="1980000"/>
            <a:ext cx="3598560" cy="2518560"/>
          </a:xfrm>
          <a:prstGeom prst="rect">
            <a:avLst/>
          </a:prstGeom>
          <a:ln w="10080">
            <a:solidFill>
              <a:srgbClr val="3465a4"/>
            </a:solidFill>
            <a:round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4680000" y="1620000"/>
            <a:ext cx="3958560" cy="2878560"/>
          </a:xfrm>
          <a:prstGeom prst="rect">
            <a:avLst/>
          </a:prstGeom>
          <a:ln w="10080">
            <a:solidFill>
              <a:srgbClr val="3465a4"/>
            </a:solidFill>
            <a:round/>
          </a:ln>
        </p:spPr>
      </p:pic>
      <p:sp>
        <p:nvSpPr>
          <p:cNvPr id="156" name="TextBox 5"/>
          <p:cNvSpPr/>
          <p:nvPr/>
        </p:nvSpPr>
        <p:spPr>
          <a:xfrm>
            <a:off x="329040" y="4860000"/>
            <a:ext cx="881316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미아 또는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범인 수색을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위한 얼굴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인식 모델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및 탐색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대상 설정과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비교 모델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생성 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OpenVIN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O - Open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Model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Zoo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 있는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얼굴 인식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 활용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(face_det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ection,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face_com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pare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등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22"/>
          <p:cNvSpPr/>
          <p:nvPr/>
        </p:nvSpPr>
        <p:spPr>
          <a:xfrm>
            <a:off x="329040" y="5400000"/>
            <a:ext cx="88135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미아 또는 범인의 인상착의 확인을 위한 의상 탐지 모델 생성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상의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하의 중점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Fashion MNIST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또는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Roboflow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를 활용하여 모델 생성 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58" name="Rectangle 9"/>
          <p:cNvSpPr/>
          <p:nvPr/>
        </p:nvSpPr>
        <p:spPr>
          <a:xfrm>
            <a:off x="323640" y="355680"/>
            <a:ext cx="82548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Project keyword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59" name="슬라이드 번호 개체 틀 1"/>
          <p:cNvSpPr/>
          <p:nvPr/>
        </p:nvSpPr>
        <p:spPr>
          <a:xfrm>
            <a:off x="8342280" y="6297480"/>
            <a:ext cx="5889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3358499C-1FD7-468F-870C-7FAF99EDEF3C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60" name="Text Box 147"/>
          <p:cNvSpPr/>
          <p:nvPr/>
        </p:nvSpPr>
        <p:spPr>
          <a:xfrm>
            <a:off x="361800" y="1216080"/>
            <a:ext cx="35967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Clothes Detection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900000" y="1800000"/>
            <a:ext cx="7198560" cy="3598560"/>
          </a:xfrm>
          <a:prstGeom prst="rect">
            <a:avLst/>
          </a:prstGeom>
          <a:ln w="1008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Box 22"/>
          <p:cNvSpPr/>
          <p:nvPr/>
        </p:nvSpPr>
        <p:spPr>
          <a:xfrm>
            <a:off x="291600" y="4680000"/>
            <a:ext cx="88135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Rectangle 9"/>
          <p:cNvSpPr/>
          <p:nvPr/>
        </p:nvSpPr>
        <p:spPr>
          <a:xfrm>
            <a:off x="323640" y="355680"/>
            <a:ext cx="82548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Result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64" name="슬라이드 번호 개체 틀 1"/>
          <p:cNvSpPr/>
          <p:nvPr/>
        </p:nvSpPr>
        <p:spPr>
          <a:xfrm>
            <a:off x="8342280" y="6297480"/>
            <a:ext cx="5889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22233FDF-9D21-4490-9C78-0361A294C890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65" name="Text Box 147"/>
          <p:cNvSpPr/>
          <p:nvPr/>
        </p:nvSpPr>
        <p:spPr>
          <a:xfrm>
            <a:off x="540000" y="1216080"/>
            <a:ext cx="35967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Face Recognition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66" name="Text Box 147"/>
          <p:cNvSpPr/>
          <p:nvPr/>
        </p:nvSpPr>
        <p:spPr>
          <a:xfrm>
            <a:off x="5040000" y="1216800"/>
            <a:ext cx="35964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Clothes Detection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5040000" y="1800000"/>
            <a:ext cx="3600000" cy="2160000"/>
          </a:xfrm>
          <a:prstGeom prst="rect">
            <a:avLst/>
          </a:prstGeom>
          <a:ln w="10080">
            <a:solidFill>
              <a:srgbClr val="3465a4"/>
            </a:solidFill>
            <a:round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40000" y="1800000"/>
            <a:ext cx="3600000" cy="2160000"/>
          </a:xfrm>
          <a:prstGeom prst="rect">
            <a:avLst/>
          </a:prstGeom>
          <a:ln w="10080">
            <a:solidFill>
              <a:srgbClr val="3465a4"/>
            </a:solidFill>
            <a:round/>
          </a:ln>
        </p:spPr>
      </p:pic>
      <p:sp>
        <p:nvSpPr>
          <p:cNvPr id="169" name="TextBox 4"/>
          <p:cNvSpPr/>
          <p:nvPr/>
        </p:nvSpPr>
        <p:spPr>
          <a:xfrm>
            <a:off x="291600" y="4500000"/>
            <a:ext cx="881316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얼굴 인식에서는 탐색 대상에 대한 얼굴 비교 정확도가 많이 떨어짐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의상 탐지에서는 정확도가 떨어지는 것 뿐만 아니라 엉뚱한 의상으로 인식하는 경우 발생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학습량을 늘리고 정확도를 높여 좀 더 견고하고 완성도 높은 모델 생성 예정</a:t>
            </a:r>
            <a:endParaRPr b="0" lang="en-US" sz="1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"/>
          <p:cNvSpPr/>
          <p:nvPr/>
        </p:nvSpPr>
        <p:spPr>
          <a:xfrm>
            <a:off x="329040" y="5400000"/>
            <a:ext cx="88135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OpenVINO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Super Resolution 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모델을 사용하여 화질 개선</a:t>
            </a:r>
            <a:endParaRPr b="0" lang="en-US" sz="1400" spc="-1" strike="noStrike">
              <a:latin typeface="Noto Sans CJK KR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Object Detection</a:t>
            </a: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으로 사람 인식 및 사람 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crop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71" name="Rectangle 2"/>
          <p:cNvSpPr/>
          <p:nvPr/>
        </p:nvSpPr>
        <p:spPr>
          <a:xfrm>
            <a:off x="323640" y="355680"/>
            <a:ext cx="82548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Project keyword</a:t>
            </a:r>
            <a:endParaRPr b="0" lang="en-US" sz="2500" spc="-1" strike="noStrike">
              <a:latin typeface="Noto Sans CJK KR"/>
            </a:endParaRPr>
          </a:p>
        </p:txBody>
      </p:sp>
      <p:sp>
        <p:nvSpPr>
          <p:cNvPr id="172" name="슬라이드 번호 개체 틀 3"/>
          <p:cNvSpPr/>
          <p:nvPr/>
        </p:nvSpPr>
        <p:spPr>
          <a:xfrm>
            <a:off x="8342280" y="6297480"/>
            <a:ext cx="5889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846CE69B-C948-495F-8D82-F7FE3DE1F2EF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&lt;숫자&gt;</a:t>
            </a:fld>
            <a:endParaRPr b="0" lang="en-US" sz="1400" spc="-1" strike="noStrike">
              <a:latin typeface="Noto Sans CJK KR"/>
            </a:endParaRPr>
          </a:p>
        </p:txBody>
      </p:sp>
      <p:sp>
        <p:nvSpPr>
          <p:cNvPr id="173" name="Text Box 2"/>
          <p:cNvSpPr/>
          <p:nvPr/>
        </p:nvSpPr>
        <p:spPr>
          <a:xfrm>
            <a:off x="361800" y="1216080"/>
            <a:ext cx="359676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Crop &amp; upscaling</a:t>
            </a:r>
            <a:endParaRPr b="0" lang="en-US" sz="2000" spc="-1" strike="noStrike">
              <a:latin typeface="Noto Sans CJK KR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96360" y="1773720"/>
            <a:ext cx="8242560" cy="3625200"/>
          </a:xfrm>
          <a:prstGeom prst="rect">
            <a:avLst/>
          </a:prstGeom>
          <a:ln w="72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8789</TotalTime>
  <Application>LibreOffice/7.3.7.2$Linux_X86_64 LibreOffice_project/30$Build-2</Application>
  <AppVersion>15.0000</AppVersion>
  <Words>116</Words>
  <Paragraphs>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2020-01-09T04:40:57Z</dcterms:created>
  <dc:creator>임태흥</dc:creator>
  <dc:description/>
  <dc:language>ko-KR</dc:language>
  <cp:lastModifiedBy/>
  <dcterms:modified xsi:type="dcterms:W3CDTF">2024-03-07T11:42:30Z</dcterms:modified>
  <cp:revision>551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화면 슬라이드 쇼(4:3)</vt:lpwstr>
  </property>
  <property fmtid="{D5CDD505-2E9C-101B-9397-08002B2CF9AE}" pid="4" name="Slides">
    <vt:i4>9</vt:i4>
  </property>
</Properties>
</file>